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0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5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A9E9E7F8-D97C-48F8-B524-4FDEC2CDCBDD}" type="datetimeFigureOut">
              <a:rPr lang="en-US" smtClean="0"/>
              <a:t>4/8/21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B277515-3A10-4B87-9E13-B512F25EC81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00599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E7F8-D97C-48F8-B524-4FDEC2CDCBDD}" type="datetimeFigureOut">
              <a:rPr lang="en-US" smtClean="0"/>
              <a:t>4/8/21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7515-3A10-4B87-9E13-B512F25EC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57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E7F8-D97C-48F8-B524-4FDEC2CDCBDD}" type="datetimeFigureOut">
              <a:rPr lang="en-US" smtClean="0"/>
              <a:t>4/8/21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7515-3A10-4B87-9E13-B512F25EC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1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E7F8-D97C-48F8-B524-4FDEC2CDCBDD}" type="datetimeFigureOut">
              <a:rPr lang="en-US" smtClean="0"/>
              <a:t>4/8/21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7515-3A10-4B87-9E13-B512F25EC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52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E7F8-D97C-48F8-B524-4FDEC2CDCBDD}" type="datetimeFigureOut">
              <a:rPr lang="en-US" smtClean="0"/>
              <a:t>4/8/21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7515-3A10-4B87-9E13-B512F25EC81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22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E7F8-D97C-48F8-B524-4FDEC2CDCBDD}" type="datetimeFigureOut">
              <a:rPr lang="en-US" smtClean="0"/>
              <a:t>4/8/21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7515-3A10-4B87-9E13-B512F25EC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47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E7F8-D97C-48F8-B524-4FDEC2CDCBDD}" type="datetimeFigureOut">
              <a:rPr lang="en-US" smtClean="0"/>
              <a:t>4/8/21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7515-3A10-4B87-9E13-B512F25EC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3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E7F8-D97C-48F8-B524-4FDEC2CDCBDD}" type="datetimeFigureOut">
              <a:rPr lang="en-US" smtClean="0"/>
              <a:t>4/8/21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7515-3A10-4B87-9E13-B512F25EC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7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E7F8-D97C-48F8-B524-4FDEC2CDCBDD}" type="datetimeFigureOut">
              <a:rPr lang="en-US" smtClean="0"/>
              <a:t>4/8/21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7515-3A10-4B87-9E13-B512F25EC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76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E7F8-D97C-48F8-B524-4FDEC2CDCBDD}" type="datetimeFigureOut">
              <a:rPr lang="en-US" smtClean="0"/>
              <a:t>4/8/21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7515-3A10-4B87-9E13-B512F25EC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8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E7F8-D97C-48F8-B524-4FDEC2CDCBDD}" type="datetimeFigureOut">
              <a:rPr lang="en-US" smtClean="0"/>
              <a:t>4/8/21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7515-3A10-4B87-9E13-B512F25EC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88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A9E9E7F8-D97C-48F8-B524-4FDEC2CDCBDD}" type="datetimeFigureOut">
              <a:rPr lang="en-US" smtClean="0"/>
              <a:t>4/8/21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B277515-3A10-4B87-9E13-B512F25EC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0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Should Game Management Unit (GMU) 14 be Converted From Over-the-Counter (OTC) Licensing to a Limited License Unit for Archery Elk Hunting?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Colorado Parks and Wildlife</a:t>
            </a:r>
          </a:p>
          <a:p>
            <a:r>
              <a:rPr lang="en-US" dirty="0"/>
              <a:t>Area 10 Staff</a:t>
            </a:r>
          </a:p>
          <a:p>
            <a:r>
              <a:rPr lang="en-US" dirty="0"/>
              <a:t>Steamboat Springs, CO</a:t>
            </a:r>
          </a:p>
        </p:txBody>
      </p:sp>
    </p:spTree>
    <p:extLst>
      <p:ext uri="{BB962C8B-B14F-4D97-AF65-F5344CB8AC3E}">
        <p14:creationId xmlns:p14="http://schemas.microsoft.com/office/powerpoint/2010/main" val="2860359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039278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/>
              <a:t>1)  *Preferred Alternative*: Convert GMU 14 to a limited licensing unit for archery elk and establish available licenses at 1,000 either-sex licenses beginning in 2021.</a:t>
            </a:r>
            <a:endParaRPr lang="en-US" dirty="0"/>
          </a:p>
          <a:p>
            <a:pPr lvl="0"/>
            <a:r>
              <a:rPr lang="en-US" dirty="0"/>
              <a:t>2)  Convert GMU 14 to a limited licensing unit for archery elk and establish available licenses at 600 either-sex licenses.</a:t>
            </a:r>
          </a:p>
          <a:p>
            <a:pPr lvl="0"/>
            <a:r>
              <a:rPr lang="en-US" dirty="0"/>
              <a:t>3)  Status quo.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261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87" y="0"/>
            <a:ext cx="9692640" cy="1325562"/>
          </a:xfrm>
        </p:spPr>
        <p:txBody>
          <a:bodyPr/>
          <a:lstStyle/>
          <a:p>
            <a:pPr algn="ctr"/>
            <a:r>
              <a:rPr lang="en-US" dirty="0"/>
              <a:t>GMU 14 – Bear’s Ears (E-2) DAU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262" y="1325562"/>
            <a:ext cx="7021689" cy="543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96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Biological Reasons</a:t>
            </a:r>
          </a:p>
          <a:p>
            <a:pPr lvl="1"/>
            <a:r>
              <a:rPr lang="en-US" dirty="0"/>
              <a:t>Decreasing number of elk classified</a:t>
            </a:r>
          </a:p>
          <a:p>
            <a:pPr lvl="1"/>
            <a:r>
              <a:rPr lang="en-US" dirty="0"/>
              <a:t>Decreasing </a:t>
            </a:r>
            <a:r>
              <a:rPr lang="en-US" dirty="0" err="1"/>
              <a:t>calf:cow</a:t>
            </a:r>
            <a:r>
              <a:rPr lang="en-US" dirty="0"/>
              <a:t> ratio</a:t>
            </a:r>
          </a:p>
          <a:p>
            <a:pPr lvl="1"/>
            <a:r>
              <a:rPr lang="en-US" dirty="0"/>
              <a:t>Increasing </a:t>
            </a:r>
            <a:r>
              <a:rPr lang="en-US" dirty="0" err="1"/>
              <a:t>bull:cow</a:t>
            </a:r>
            <a:r>
              <a:rPr lang="en-US" dirty="0"/>
              <a:t> ratio</a:t>
            </a:r>
          </a:p>
          <a:p>
            <a:pPr lvl="1"/>
            <a:r>
              <a:rPr lang="en-US" dirty="0"/>
              <a:t>Decreasing harvest trend</a:t>
            </a:r>
          </a:p>
          <a:p>
            <a:r>
              <a:rPr lang="en-US" dirty="0"/>
              <a:t>Social Overcrowding</a:t>
            </a:r>
          </a:p>
          <a:p>
            <a:pPr lvl="1"/>
            <a:r>
              <a:rPr lang="en-US" dirty="0"/>
              <a:t>Increased amount of archery hunters</a:t>
            </a:r>
          </a:p>
          <a:p>
            <a:pPr lvl="1"/>
            <a:r>
              <a:rPr lang="en-US" dirty="0"/>
              <a:t>Increase in year-round recreation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37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577" y="0"/>
            <a:ext cx="10058400" cy="642338"/>
          </a:xfrm>
        </p:spPr>
        <p:txBody>
          <a:bodyPr>
            <a:normAutofit/>
          </a:bodyPr>
          <a:lstStyle/>
          <a:p>
            <a:r>
              <a:rPr lang="en-US" sz="3200" dirty="0"/>
              <a:t>Biological Reasons – Classifications and Ratios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426" y="642338"/>
            <a:ext cx="5701438" cy="42352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86" y="5081941"/>
            <a:ext cx="10577155" cy="1361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864" y="642337"/>
            <a:ext cx="5952381" cy="42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53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549" y="131022"/>
            <a:ext cx="8200029" cy="907555"/>
          </a:xfrm>
        </p:spPr>
        <p:txBody>
          <a:bodyPr/>
          <a:lstStyle/>
          <a:p>
            <a:r>
              <a:rPr lang="en-US" dirty="0"/>
              <a:t>DAU E-2 and GMU 14 </a:t>
            </a:r>
            <a:r>
              <a:rPr lang="en-US" dirty="0" err="1"/>
              <a:t>calf:cow</a:t>
            </a:r>
            <a:r>
              <a:rPr lang="en-US" dirty="0"/>
              <a:t>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2879" y="1038577"/>
            <a:ext cx="7169432" cy="4436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78" y="5565422"/>
            <a:ext cx="10507634" cy="7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58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Reasons – Harvest Trends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5756" y="1691322"/>
            <a:ext cx="7537187" cy="504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77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Overcrowding – Increasing Archers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7-8 years ago, biologists started fielding complaints about too many archery hunters and crowding in GMU 14 </a:t>
            </a:r>
          </a:p>
          <a:p>
            <a:pPr lvl="1"/>
            <a:r>
              <a:rPr lang="en-US" dirty="0"/>
              <a:t>Between 2010 and 2013, archery licenses numbered between 1,000 and 1,071. </a:t>
            </a:r>
          </a:p>
          <a:p>
            <a:r>
              <a:rPr lang="en-US" dirty="0"/>
              <a:t>Public Meeting in Steamboat Springs 2019 – 60 attendees</a:t>
            </a:r>
          </a:p>
          <a:p>
            <a:pPr lvl="1"/>
            <a:r>
              <a:rPr lang="en-US" dirty="0"/>
              <a:t>12% not concerned with hunter crowding</a:t>
            </a:r>
          </a:p>
          <a:p>
            <a:pPr lvl="1"/>
            <a:r>
              <a:rPr lang="en-US" dirty="0"/>
              <a:t>12% somewhat concerned with hunter crowding</a:t>
            </a:r>
          </a:p>
          <a:p>
            <a:pPr lvl="1"/>
            <a:r>
              <a:rPr lang="en-US" dirty="0"/>
              <a:t>40% very concerned with hunter crowding</a:t>
            </a:r>
          </a:p>
          <a:p>
            <a:pPr lvl="1"/>
            <a:r>
              <a:rPr lang="en-US" dirty="0"/>
              <a:t>23% do not hunt during the archery deer and elk seasons</a:t>
            </a:r>
          </a:p>
          <a:p>
            <a:r>
              <a:rPr lang="en-US" dirty="0"/>
              <a:t>2018, the number of archers surpassed the number of rifle hunters in GMU 14 and that trend continued in 2019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rifle limited elk licenses, 2</a:t>
            </a:r>
            <a:r>
              <a:rPr lang="en-US" baseline="30000" dirty="0"/>
              <a:t>nd</a:t>
            </a:r>
            <a:r>
              <a:rPr lang="en-US" dirty="0"/>
              <a:t> rifle season OTC, 3</a:t>
            </a:r>
            <a:r>
              <a:rPr lang="en-US" baseline="30000" dirty="0"/>
              <a:t>rd</a:t>
            </a:r>
            <a:r>
              <a:rPr lang="en-US" dirty="0"/>
              <a:t> rifle season sees little rifle hunting pressure due to weather and migrations.</a:t>
            </a:r>
          </a:p>
        </p:txBody>
      </p:sp>
    </p:spTree>
    <p:extLst>
      <p:ext uri="{BB962C8B-B14F-4D97-AF65-F5344CB8AC3E}">
        <p14:creationId xmlns:p14="http://schemas.microsoft.com/office/powerpoint/2010/main" val="3128376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Overcrowding - Recreation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Buffalo Pass Usage</a:t>
            </a:r>
          </a:p>
          <a:p>
            <a:pPr lvl="1"/>
            <a:r>
              <a:rPr lang="en-US" dirty="0"/>
              <a:t>Backcountry skiing, snowmobiling, snowshoeing</a:t>
            </a:r>
          </a:p>
          <a:p>
            <a:pPr lvl="1"/>
            <a:r>
              <a:rPr lang="en-US" dirty="0"/>
              <a:t>Increased camping leading to expansion of Dry Creek Campground*</a:t>
            </a:r>
          </a:p>
          <a:p>
            <a:pPr lvl="1"/>
            <a:r>
              <a:rPr lang="en-US" dirty="0"/>
              <a:t>Improvement of Buffalo Pass Road*</a:t>
            </a:r>
          </a:p>
          <a:p>
            <a:pPr lvl="1"/>
            <a:r>
              <a:rPr lang="en-US" dirty="0"/>
              <a:t>Expansion of Steamboat Ski Resort – Pioneer Ridge*</a:t>
            </a:r>
          </a:p>
          <a:p>
            <a:pPr lvl="1"/>
            <a:r>
              <a:rPr lang="en-US" dirty="0"/>
              <a:t>* = Currently engaged in the NEPA Process</a:t>
            </a:r>
          </a:p>
          <a:p>
            <a:r>
              <a:rPr lang="en-US" dirty="0"/>
              <a:t>Run Rabbit Run</a:t>
            </a:r>
          </a:p>
          <a:p>
            <a:pPr lvl="1"/>
            <a:r>
              <a:rPr lang="en-US" dirty="0"/>
              <a:t>100-mile, 36-hour continuous footrace.</a:t>
            </a:r>
          </a:p>
          <a:p>
            <a:pPr lvl="1"/>
            <a:r>
              <a:rPr lang="en-US" dirty="0"/>
              <a:t>Occurs over miles of Elk Summer Concentration Areas</a:t>
            </a:r>
          </a:p>
          <a:p>
            <a:pPr lvl="1"/>
            <a:r>
              <a:rPr lang="en-US" dirty="0"/>
              <a:t>Participation increased 528% since 2007 (80 participants up to 502)</a:t>
            </a:r>
          </a:p>
          <a:p>
            <a:pPr lvl="1"/>
            <a:r>
              <a:rPr lang="en-US" dirty="0"/>
              <a:t>Race takes place during the archery and muzzleloader overlap.</a:t>
            </a:r>
          </a:p>
          <a:p>
            <a:pPr lvl="1"/>
            <a:r>
              <a:rPr lang="en-US" dirty="0"/>
              <a:t>Area 10 staff has met with race organizers and the U.S. Forest Service to discuss timing – no other time to have the race due to activity in Steamboat throughout the summer and into fall.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11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89"/>
            <a:ext cx="12192000" cy="715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00211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16805</TotalTime>
  <Words>403</Words>
  <Application>Microsoft Macintosh PowerPoint</Application>
  <PresentationFormat>Widescreen</PresentationFormat>
  <Paragraphs>44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Century Schoolbook</vt:lpstr>
      <vt:lpstr>Wingdings 2</vt:lpstr>
      <vt:lpstr>View</vt:lpstr>
      <vt:lpstr>Should Game Management Unit (GMU) 14 be Converted From Over-the-Counter (OTC) Licensing to a Limited License Unit for Archery Elk Hunting? </vt:lpstr>
      <vt:lpstr>GMU 14 – Bear’s Ears (E-2) DAU</vt:lpstr>
      <vt:lpstr>Issues</vt:lpstr>
      <vt:lpstr>Biological Reasons – Classifications and Ratios</vt:lpstr>
      <vt:lpstr>DAU E-2 and GMU 14 calf:cow </vt:lpstr>
      <vt:lpstr>Biological Reasons – Harvest Trends</vt:lpstr>
      <vt:lpstr>Social Overcrowding – Increasing Archers</vt:lpstr>
      <vt:lpstr>Social Overcrowding - Recreation</vt:lpstr>
      <vt:lpstr>PowerPoint Presentation</vt:lpstr>
      <vt:lpstr>PowerPoint Presentation</vt:lpstr>
      <vt:lpstr>Alternatives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Should Game Management Unit (GMU) 14 be converted from Over-the-Counter (OTC) licensing to a limited license unit for archery elk hunting?</dc:title>
  <dc:creator>Bond, Kyle</dc:creator>
  <cp:lastModifiedBy>Lawrence Desjardin</cp:lastModifiedBy>
  <cp:revision>28</cp:revision>
  <dcterms:created xsi:type="dcterms:W3CDTF">2020-06-07T16:31:27Z</dcterms:created>
  <dcterms:modified xsi:type="dcterms:W3CDTF">2021-04-08T21:16:18Z</dcterms:modified>
</cp:coreProperties>
</file>